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303" r:id="rId2"/>
    <p:sldId id="269" r:id="rId3"/>
    <p:sldId id="268" r:id="rId4"/>
    <p:sldId id="271" r:id="rId5"/>
    <p:sldId id="270" r:id="rId6"/>
    <p:sldId id="311" r:id="rId7"/>
    <p:sldId id="275" r:id="rId8"/>
    <p:sldId id="281" r:id="rId9"/>
    <p:sldId id="282" r:id="rId10"/>
    <p:sldId id="312" r:id="rId11"/>
    <p:sldId id="283" r:id="rId12"/>
    <p:sldId id="310" r:id="rId13"/>
    <p:sldId id="285" r:id="rId14"/>
    <p:sldId id="304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8" r:id="rId25"/>
    <p:sldId id="305" r:id="rId26"/>
    <p:sldId id="309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Agency FB" panose="020B0503020202020204" pitchFamily="34" charset="0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C4CB-8960-4D6E-9769-77C9AB581705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96C11-8AB7-45B1-993A-7B146CED8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942C0-78F1-42FD-999F-A9BA542C72DF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954DB-934A-43B1-A1E6-82F87EF3A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6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BF4E-6CD7-473B-A992-693FFCB4A9BD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CA5CF-E2DA-4E0A-82DF-B7547FAD7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F8E6C-889E-41B9-A541-28C4419F873A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BE0-E997-4C71-8D98-D3B460F58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0B5B-364F-4316-BFA1-77FBCDC431E7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D7CF0-F684-4171-BED7-CB10D296A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68123-02B2-4AE2-862C-66039690D1FA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B5C2-1505-4C04-BF1D-D89DA8773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9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8EAF0-9C90-4830-AF3E-AF23BA3ECB59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C07A0-961D-4C96-8D61-52678C83E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A1DC3-781B-490C-9AB8-3FC5809C4276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8ED4A-597B-4760-900A-74C4FAD25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5FCD-7B7E-4CD4-9281-2020040F7C43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A8798-42C6-4485-9716-20A513AC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C11A0-E355-41B1-81CF-EEF4681BDB55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9F553-DA65-4DC2-A60C-854D8E2BC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BCCE4-413B-42AB-AA68-7C417A3653E5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020BD-8D1F-46E2-8CD0-08C2C813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8700DA-F3EE-4BF4-9B15-B0FA0569D841}" type="datetimeFigureOut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7F1679-8C97-48CE-9C43-AF31F7671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png"/><Relationship Id="rId4" Type="http://schemas.openxmlformats.org/officeDocument/2006/relationships/image" Target="../media/image35.wm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4.png"/><Relationship Id="rId4" Type="http://schemas.openxmlformats.org/officeDocument/2006/relationships/image" Target="../media/image35.wm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9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50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9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26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17" Type="http://schemas.openxmlformats.org/officeDocument/2006/relationships/image" Target="../media/image20.gif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0.png"/><Relationship Id="rId18" Type="http://schemas.openxmlformats.org/officeDocument/2006/relationships/image" Target="../media/image21.gif"/><Relationship Id="rId26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17" Type="http://schemas.openxmlformats.org/officeDocument/2006/relationships/image" Target="../media/image20.gif"/><Relationship Id="rId25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5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24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image" Target="../media/image22.gif"/><Relationship Id="rId23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21.gif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20020" y="1101491"/>
            <a:ext cx="6439120" cy="3144057"/>
            <a:chOff x="-470467" y="-788843"/>
            <a:chExt cx="10302701" cy="1228244"/>
          </a:xfrm>
        </p:grpSpPr>
        <p:sp>
          <p:nvSpPr>
            <p:cNvPr id="13" name="Rounded Rectangle 12"/>
            <p:cNvSpPr/>
            <p:nvPr/>
          </p:nvSpPr>
          <p:spPr>
            <a:xfrm>
              <a:off x="-470467" y="-788843"/>
              <a:ext cx="9123205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3076" y="-736494"/>
              <a:ext cx="8429158" cy="117589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 </a:t>
              </a:r>
              <a:r>
                <a:rPr lang="vi-VN" sz="3840" b="1" dirty="0"/>
                <a:t>=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100</a:t>
              </a:r>
              <a:r>
                <a:rPr lang="vi-VN" sz="3840" b="1" dirty="0" smtClean="0"/>
                <a:t>dm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</a:t>
              </a:r>
              <a:r>
                <a:rPr lang="vi-VN" sz="5760" b="1" dirty="0" smtClean="0"/>
                <a:t> </a:t>
              </a:r>
              <a:r>
                <a:rPr lang="vi-VN" sz="3840" b="1" dirty="0"/>
                <a:t>= </a:t>
              </a:r>
              <a:r>
                <a:rPr lang="vi-VN" sz="3840" b="1" dirty="0">
                  <a:solidFill>
                    <a:srgbClr val="FF0000"/>
                  </a:solidFill>
                </a:rPr>
                <a:t>10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000</a:t>
              </a:r>
              <a:r>
                <a:rPr lang="vi-VN" sz="3840" b="1" dirty="0" smtClean="0"/>
                <a:t>cm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endParaRPr lang="vi-VN" sz="576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10166" y="3220436"/>
            <a:ext cx="6316027" cy="3117681"/>
            <a:chOff x="64111" y="-33195"/>
            <a:chExt cx="10105750" cy="1217940"/>
          </a:xfrm>
        </p:grpSpPr>
        <p:sp>
          <p:nvSpPr>
            <p:cNvPr id="13" name="Rounded Rectangle 12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40703" y="8850"/>
              <a:ext cx="8429158" cy="117589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 </a:t>
              </a:r>
              <a:r>
                <a:rPr lang="vi-VN" sz="3840" b="1" dirty="0"/>
                <a:t>=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100</a:t>
              </a:r>
              <a:r>
                <a:rPr lang="vi-VN" sz="3840" b="1" dirty="0" smtClean="0"/>
                <a:t>dm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</a:t>
              </a:r>
              <a:r>
                <a:rPr lang="vi-VN" sz="5760" b="1" dirty="0" smtClean="0"/>
                <a:t> </a:t>
              </a:r>
              <a:r>
                <a:rPr lang="vi-VN" sz="3840" b="1" dirty="0"/>
                <a:t>= </a:t>
              </a:r>
              <a:r>
                <a:rPr lang="vi-VN" sz="3840" b="1" dirty="0">
                  <a:solidFill>
                    <a:srgbClr val="FF0000"/>
                  </a:solidFill>
                </a:rPr>
                <a:t>10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000</a:t>
              </a:r>
              <a:r>
                <a:rPr lang="vi-VN" sz="3840" b="1" dirty="0" smtClean="0"/>
                <a:t>cm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endParaRPr lang="vi-VN" sz="576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852182" y="532060"/>
            <a:ext cx="27965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360" b="1" dirty="0" smtClean="0">
                <a:solidFill>
                  <a:srgbClr val="FFC000"/>
                </a:solidFill>
              </a:rPr>
              <a:t>GHI NHỚ</a:t>
            </a:r>
            <a:endParaRPr lang="en-US" altLang="vi-VN" sz="3360" b="1" dirty="0">
              <a:solidFill>
                <a:srgbClr val="FFC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597" y="1354016"/>
            <a:ext cx="11435371" cy="978048"/>
            <a:chOff x="64111" y="-33195"/>
            <a:chExt cx="9425050" cy="686084"/>
          </a:xfrm>
        </p:grpSpPr>
        <p:sp>
          <p:nvSpPr>
            <p:cNvPr id="23" name="Rounded Rectangle 22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0947" y="61245"/>
              <a:ext cx="9258214" cy="41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</a:rPr>
                <a:t>Mét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của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hình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cạnh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</a:rPr>
                <a:t> 1m</a:t>
              </a:r>
              <a:endParaRPr lang="vi-VN" sz="3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76312" y="2344279"/>
            <a:ext cx="6854918" cy="1151505"/>
            <a:chOff x="64111" y="-33195"/>
            <a:chExt cx="9912201" cy="895024"/>
          </a:xfrm>
        </p:grpSpPr>
        <p:sp>
          <p:nvSpPr>
            <p:cNvPr id="27" name="Rounded Rectangle 26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7194" y="-23299"/>
              <a:ext cx="9279118" cy="88512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</a:rPr>
                <a:t>Mét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viết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tắt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</a:rPr>
                <a:t>:</a:t>
              </a:r>
              <a:r>
                <a:rPr lang="vi-VN" sz="3200" b="1" dirty="0"/>
                <a:t> </a:t>
              </a:r>
              <a:r>
                <a:rPr lang="vi-VN" sz="3200" b="1" dirty="0">
                  <a:solidFill>
                    <a:srgbClr val="FF0000"/>
                  </a:solidFill>
                </a:rPr>
                <a:t>m</a:t>
              </a:r>
              <a:r>
                <a:rPr lang="vi-VN" sz="3200" b="1" baseline="30000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4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302" name="Group 158"/>
          <p:cNvGraphicFramePr>
            <a:graphicFrameLocks noGrp="1"/>
          </p:cNvGraphicFramePr>
          <p:nvPr>
            <p:extLst/>
          </p:nvPr>
        </p:nvGraphicFramePr>
        <p:xfrm>
          <a:off x="571501" y="851629"/>
          <a:ext cx="10921161" cy="5810495"/>
        </p:xfrm>
        <a:graphic>
          <a:graphicData uri="http://schemas.openxmlformats.org/drawingml/2006/table">
            <a:tbl>
              <a:tblPr/>
              <a:tblGrid>
                <a:gridCol w="851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Đọc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Viết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  </a:t>
                      </a:r>
                      <a:endParaRPr kumimoji="0" lang="en-US" sz="3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endParaRPr kumimoji="0" lang="en-US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5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098" name="Object 92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3" imgW="114300" imgH="215900" progId="Equation.3">
                  <p:embed/>
                </p:oleObj>
              </mc:Choice>
              <mc:Fallback>
                <p:oleObj name="Equation" r:id="rId3" imgW="114300" imgH="215900" progId="Equation.3">
                  <p:embed/>
                  <p:pic>
                    <p:nvPicPr>
                      <p:cNvPr id="4098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99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4101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03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6" imgW="114300" imgH="215900" progId="Equation.3">
                  <p:embed/>
                </p:oleObj>
              </mc:Choice>
              <mc:Fallback>
                <p:oleObj name="Equation" r:id="rId6" imgW="114300" imgH="215900" progId="Equation.3">
                  <p:embed/>
                  <p:pic>
                    <p:nvPicPr>
                      <p:cNvPr id="4103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3" name="Text Box 132"/>
          <p:cNvSpPr txBox="1">
            <a:spLocks noChangeArrowheads="1"/>
          </p:cNvSpPr>
          <p:nvPr/>
        </p:nvSpPr>
        <p:spPr bwMode="auto">
          <a:xfrm>
            <a:off x="1406083" y="79231"/>
            <a:ext cx="9183216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4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4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975" y="5495714"/>
            <a:ext cx="8070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263897" y="1649369"/>
                <a:ext cx="2073830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</a:pPr>
                <a:r>
                  <a:rPr lang="en-US" sz="384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897" y="1649369"/>
                <a:ext cx="2073830" cy="696601"/>
              </a:xfrm>
              <a:prstGeom prst="rect">
                <a:avLst/>
              </a:prstGeom>
              <a:blipFill>
                <a:blip r:embed="rId7"/>
                <a:stretch>
                  <a:fillRect l="-10000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39976" y="2771546"/>
            <a:ext cx="777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chemeClr val="accent2"/>
              </a:buClr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7621" y="1675402"/>
            <a:ext cx="777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chemeClr val="accent2"/>
              </a:buClr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974" y="3756877"/>
                <a:ext cx="2659418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1985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74" y="3756877"/>
                <a:ext cx="2659418" cy="696601"/>
              </a:xfrm>
              <a:prstGeom prst="rect">
                <a:avLst/>
              </a:prstGeom>
              <a:blipFill>
                <a:blip r:embed="rId9"/>
                <a:stretch>
                  <a:fillRect l="-7569" t="-14783" b="-3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92489" y="4757934"/>
                <a:ext cx="2347688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384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600</m:t>
                    </m:r>
                    <m:r>
                      <m:rPr>
                        <m:sty m:val="p"/>
                      </m:rPr>
                      <a:rPr lang="en-US" sz="384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84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489" y="4757934"/>
                <a:ext cx="2347688" cy="696601"/>
              </a:xfrm>
              <a:prstGeom prst="rect">
                <a:avLst/>
              </a:prstGeom>
              <a:blipFill>
                <a:blip r:embed="rId11"/>
                <a:stretch>
                  <a:fillRect l="-8831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07751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302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69943"/>
              </p:ext>
            </p:extLst>
          </p:nvPr>
        </p:nvGraphicFramePr>
        <p:xfrm>
          <a:off x="571501" y="851629"/>
          <a:ext cx="10921161" cy="5810495"/>
        </p:xfrm>
        <a:graphic>
          <a:graphicData uri="http://schemas.openxmlformats.org/drawingml/2006/table">
            <a:tbl>
              <a:tblPr/>
              <a:tblGrid>
                <a:gridCol w="851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Đọc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Viết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  </a:t>
                      </a:r>
                      <a:endParaRPr kumimoji="0" lang="en-US" sz="3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endParaRPr kumimoji="0" lang="en-US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5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098" name="Object 92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3" imgW="114300" imgH="215900" progId="Equation.3">
                  <p:embed/>
                </p:oleObj>
              </mc:Choice>
              <mc:Fallback>
                <p:oleObj name="Equation" r:id="rId3" imgW="114300" imgH="215900" progId="Equation.3">
                  <p:embed/>
                  <p:pic>
                    <p:nvPicPr>
                      <p:cNvPr id="4098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99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4101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03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Equation" r:id="rId6" imgW="114300" imgH="215900" progId="Equation.3">
                  <p:embed/>
                </p:oleObj>
              </mc:Choice>
              <mc:Fallback>
                <p:oleObj name="Equation" r:id="rId6" imgW="114300" imgH="215900" progId="Equation.3">
                  <p:embed/>
                  <p:pic>
                    <p:nvPicPr>
                      <p:cNvPr id="4103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3" name="Text Box 132"/>
          <p:cNvSpPr txBox="1">
            <a:spLocks noChangeArrowheads="1"/>
          </p:cNvSpPr>
          <p:nvPr/>
        </p:nvSpPr>
        <p:spPr bwMode="auto">
          <a:xfrm>
            <a:off x="1406083" y="79231"/>
            <a:ext cx="9183216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4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4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976" y="3724133"/>
            <a:ext cx="825006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975" y="5495714"/>
            <a:ext cx="8070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263897" y="1649369"/>
                <a:ext cx="2073830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</a:pPr>
                <a:r>
                  <a:rPr lang="en-US" sz="384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897" y="1649369"/>
                <a:ext cx="2073830" cy="696601"/>
              </a:xfrm>
              <a:prstGeom prst="rect">
                <a:avLst/>
              </a:prstGeom>
              <a:blipFill>
                <a:blip r:embed="rId7"/>
                <a:stretch>
                  <a:fillRect l="-10000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4974" y="2755820"/>
                <a:ext cx="2347688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</a:t>
                </a:r>
                <a14:m>
                  <m:oMath xmlns:m="http://schemas.openxmlformats.org/officeDocument/2006/math">
                    <m:r>
                      <a:rPr lang="en-US" sz="384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4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74" y="2755820"/>
                <a:ext cx="2347688" cy="696601"/>
              </a:xfrm>
              <a:prstGeom prst="rect">
                <a:avLst/>
              </a:prstGeom>
              <a:blipFill>
                <a:blip r:embed="rId8"/>
                <a:stretch>
                  <a:fillRect l="-8571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39976" y="2771546"/>
            <a:ext cx="777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chemeClr val="accent2"/>
              </a:buClr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7621" y="1675402"/>
            <a:ext cx="777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chemeClr val="accent2"/>
              </a:buClr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974" y="3756877"/>
                <a:ext cx="2659418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1985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74" y="3756877"/>
                <a:ext cx="2659418" cy="696601"/>
              </a:xfrm>
              <a:prstGeom prst="rect">
                <a:avLst/>
              </a:prstGeom>
              <a:blipFill>
                <a:blip r:embed="rId9"/>
                <a:stretch>
                  <a:fillRect l="-7569" t="-14783" b="-3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185916" y="5639151"/>
                <a:ext cx="2577534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28911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4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384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916" y="5639151"/>
                <a:ext cx="2577534" cy="696601"/>
              </a:xfrm>
              <a:prstGeom prst="rect">
                <a:avLst/>
              </a:prstGeom>
              <a:blipFill>
                <a:blip r:embed="rId10"/>
                <a:stretch>
                  <a:fillRect l="-8038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92489" y="4757934"/>
                <a:ext cx="2347688" cy="69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84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384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600</m:t>
                    </m:r>
                    <m:r>
                      <m:rPr>
                        <m:sty m:val="p"/>
                      </m:rPr>
                      <a:rPr lang="en-US" sz="384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84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84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489" y="4757934"/>
                <a:ext cx="2347688" cy="696601"/>
              </a:xfrm>
              <a:prstGeom prst="rect">
                <a:avLst/>
              </a:prstGeom>
              <a:blipFill>
                <a:blip r:embed="rId11"/>
                <a:stretch>
                  <a:fillRect l="-8831" t="-149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39976" y="4702639"/>
            <a:ext cx="784213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xi -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3884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7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92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3" imgW="114300" imgH="215900" progId="Equation.3">
                  <p:embed/>
                </p:oleObj>
              </mc:Choice>
              <mc:Fallback>
                <p:oleObj name="Equation" r:id="rId3" imgW="114300" imgH="215900" progId="Equation.3">
                  <p:embed/>
                  <p:pic>
                    <p:nvPicPr>
                      <p:cNvPr id="4098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99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4101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03"/>
          <p:cNvGraphicFramePr>
            <a:graphicFrameLocks noChangeAspect="1"/>
          </p:cNvGraphicFramePr>
          <p:nvPr/>
        </p:nvGraphicFramePr>
        <p:xfrm>
          <a:off x="6038851" y="332105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6" imgW="114300" imgH="215900" progId="Equation.3">
                  <p:embed/>
                </p:oleObj>
              </mc:Choice>
              <mc:Fallback>
                <p:oleObj name="Equation" r:id="rId6" imgW="114300" imgH="215900" progId="Equation.3">
                  <p:embed/>
                  <p:pic>
                    <p:nvPicPr>
                      <p:cNvPr id="4103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2105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3" name="Text Box 132"/>
          <p:cNvSpPr txBox="1">
            <a:spLocks noChangeArrowheads="1"/>
          </p:cNvSpPr>
          <p:nvPr/>
        </p:nvSpPr>
        <p:spPr bwMode="auto">
          <a:xfrm>
            <a:off x="1406081" y="423589"/>
            <a:ext cx="7543800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31960" y="1612972"/>
                <a:ext cx="4406890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= </a:t>
                </a:r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960" y="1612972"/>
                <a:ext cx="4406890" cy="683264"/>
              </a:xfrm>
              <a:prstGeom prst="rect">
                <a:avLst/>
              </a:prstGeom>
              <a:blipFill>
                <a:blip r:embed="rId7"/>
                <a:stretch>
                  <a:fillRect l="-4703" t="-1517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31960" y="2345493"/>
                <a:ext cx="5009920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= ….</a:t>
                </a:r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960" y="2345493"/>
                <a:ext cx="5009920" cy="683264"/>
              </a:xfrm>
              <a:prstGeom prst="rect">
                <a:avLst/>
              </a:prstGeom>
              <a:blipFill>
                <a:blip r:embed="rId8"/>
                <a:stretch>
                  <a:fillRect l="-4136" t="-1517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50627" y="3287567"/>
                <a:ext cx="4728069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= </a:t>
                </a:r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627" y="3287567"/>
                <a:ext cx="4728069" cy="683264"/>
              </a:xfrm>
              <a:prstGeom prst="rect">
                <a:avLst/>
              </a:prstGeom>
              <a:blipFill>
                <a:blip r:embed="rId9"/>
                <a:stretch>
                  <a:fillRect t="-1517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17622" y="4021392"/>
                <a:ext cx="4461653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622" y="4021392"/>
                <a:ext cx="4461653" cy="683264"/>
              </a:xfrm>
              <a:prstGeom prst="rect">
                <a:avLst/>
              </a:prstGeom>
              <a:blipFill>
                <a:blip r:embed="rId10"/>
                <a:stretch>
                  <a:fillRect l="-4508" t="-1517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70218" y="3226177"/>
                <a:ext cx="1194420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218" y="3226177"/>
                <a:ext cx="1194420" cy="683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50013" y="3910271"/>
                <a:ext cx="1036915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013" y="3910271"/>
                <a:ext cx="1036915" cy="6832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01588" y="1530674"/>
                <a:ext cx="1555373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88" y="1530674"/>
                <a:ext cx="1555373" cy="6832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92532" y="2284103"/>
                <a:ext cx="1555373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4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84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532" y="2284103"/>
                <a:ext cx="1555373" cy="6832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739884" y="2276545"/>
            <a:ext cx="146896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41896" y="3218619"/>
            <a:ext cx="162431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8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5374" y="3902713"/>
            <a:ext cx="86835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9524" y="1563715"/>
            <a:ext cx="103691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8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8429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3" grpId="0"/>
      <p:bldP spid="2" grpId="0"/>
      <p:bldP spid="14" grpId="0"/>
      <p:bldP spid="15" grpId="0"/>
      <p:bldP spid="16" grpId="0"/>
      <p:bldP spid="17" grpId="0"/>
      <p:bldP spid="19" grpId="0"/>
      <p:bldP spid="22" grpId="0"/>
      <p:bldP spid="23" grpId="0"/>
      <p:bldP spid="10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939645" y="2474105"/>
            <a:ext cx="84352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bạn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lần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lượt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b="1" dirty="0" smtClean="0">
                <a:solidFill>
                  <a:srgbClr val="FFC000"/>
                </a:solidFill>
                <a:latin typeface="Montserrat" panose="00000500000000000000" pitchFamily="2" charset="0"/>
              </a:rPr>
              <a:t>4 ý </a:t>
            </a:r>
            <a:r>
              <a:rPr lang="fr-FR" sz="2600" b="1" dirty="0" err="1" smtClean="0">
                <a:solidFill>
                  <a:srgbClr val="FFC000"/>
                </a:solidFill>
                <a:latin typeface="Montserrat" panose="00000500000000000000" pitchFamily="2" charset="0"/>
              </a:rPr>
              <a:t>còn</a:t>
            </a:r>
            <a:r>
              <a:rPr lang="fr-FR" sz="2600" b="1" dirty="0" smtClean="0">
                <a:solidFill>
                  <a:srgbClr val="FFC000"/>
                </a:solidFill>
                <a:latin typeface="Montserrat" panose="00000500000000000000" pitchFamily="2" charset="0"/>
              </a:rPr>
              <a:t> </a:t>
            </a:r>
            <a:r>
              <a:rPr lang="fr-FR" sz="2600" b="1" dirty="0" err="1" smtClean="0">
                <a:solidFill>
                  <a:srgbClr val="FFC000"/>
                </a:solidFill>
                <a:latin typeface="Montserrat" panose="00000500000000000000" pitchFamily="2" charset="0"/>
              </a:rPr>
              <a:t>lại</a:t>
            </a:r>
            <a:r>
              <a:rPr lang="fr-FR" sz="2600" b="1" dirty="0" smtClean="0">
                <a:solidFill>
                  <a:srgbClr val="FFC000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của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Bài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tập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2.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bạn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viết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câu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vào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bảng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con.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Nếu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thì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tích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một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gạch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ở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góc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bảng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bạn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hết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là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những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2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chiến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thắng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rung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chuông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vàng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8243" y="852332"/>
            <a:ext cx="6407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01" y="-123663"/>
            <a:ext cx="2721429" cy="2721429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5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49811" y="3748320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55475" y="4879572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98847" y="3948620"/>
            <a:ext cx="268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606806" y="5149587"/>
            <a:ext cx="268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400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99075" y="3986461"/>
            <a:ext cx="268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445843" y="5160074"/>
            <a:ext cx="268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4000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/>
              <p:cNvSpPr txBox="1"/>
              <p:nvPr/>
            </p:nvSpPr>
            <p:spPr>
              <a:xfrm>
                <a:off x="3673562" y="2157633"/>
                <a:ext cx="66772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= ….</a:t>
                </a:r>
                <a:r>
                  <a:rPr lang="en-US" sz="4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3" name="TextBox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562" y="2157633"/>
                <a:ext cx="6677279" cy="830997"/>
              </a:xfrm>
              <a:prstGeom prst="rect">
                <a:avLst/>
              </a:prstGeom>
              <a:blipFill>
                <a:blip r:embed="rId11"/>
                <a:stretch>
                  <a:fillRect l="-4201" t="-18382" b="-36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0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400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 smtClean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68360" y="3977055"/>
            <a:ext cx="268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55123" y="5086954"/>
            <a:ext cx="268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400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12445" y="3977056"/>
            <a:ext cx="268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</a:t>
            </a:r>
            <a:endParaRPr lang="fr-FR" sz="36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41043" y="5092367"/>
            <a:ext cx="268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4000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2110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 smtClean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17105" y="4017750"/>
            <a:ext cx="261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21100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00353" y="5081507"/>
            <a:ext cx="311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210000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2" y="3992360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211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30612" y="5110332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211000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3606800"/>
            <a:ext cx="381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325813"/>
            <a:ext cx="8080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73400"/>
            <a:ext cx="3524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9473">
            <a:off x="9123363" y="3584575"/>
            <a:ext cx="8445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/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205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44863"/>
            <a:ext cx="19621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/>
          </p:cNvPr>
          <p:cNvSpPr txBox="1"/>
          <p:nvPr/>
        </p:nvSpPr>
        <p:spPr>
          <a:xfrm>
            <a:off x="5994941" y="994714"/>
            <a:ext cx="46725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</a:p>
        </p:txBody>
      </p:sp>
      <p:pic>
        <p:nvPicPr>
          <p:cNvPr id="2" name="Jigsaw Puzzle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075" y="616267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3484563"/>
            <a:ext cx="9604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682750"/>
            <a:ext cx="19573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3" descr="A close up of a logo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48">
            <a:off x="3036888" y="2443163"/>
            <a:ext cx="5365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2" descr="A picture containing yellow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20050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/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2063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75" y="457200"/>
            <a:ext cx="3127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0575" y="1277938"/>
            <a:ext cx="6016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3"/>
          <p:cNvSpPr txBox="1">
            <a:spLocks noChangeArrowheads="1"/>
          </p:cNvSpPr>
          <p:nvPr/>
        </p:nvSpPr>
        <p:spPr bwMode="auto">
          <a:xfrm>
            <a:off x="6105525" y="1397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2110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0" y="4081577"/>
            <a:ext cx="261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21100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65591" y="5045786"/>
            <a:ext cx="336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210000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211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7100" y="5079412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211000</a:t>
            </a:r>
            <a:endParaRPr lang="fr-FR" sz="36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F360F1FC-7D27-42BB-9098-063073C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15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28284" y="3994020"/>
            <a:ext cx="261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150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01256" y="5141604"/>
            <a:ext cx="283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150000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82967" y="4019696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9150" y="5165879"/>
            <a:ext cx="332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382797B-5FF9-4C72-8337-E7D1BE6E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61A7070F-7C1B-4973-9F85-09D23512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15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89200" y="4081577"/>
            <a:ext cx="261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150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80602" y="5091594"/>
            <a:ext cx="283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150000</a:t>
            </a:r>
            <a:endParaRPr lang="fr-FR" sz="36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62874" y="3984717"/>
            <a:ext cx="26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71164" y="5104620"/>
            <a:ext cx="332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15000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9FE8CAEE-BE8F-4263-99AB-F651C3F93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45514" y="1502570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4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5" y="2181713"/>
                <a:ext cx="8433267" cy="830997"/>
              </a:xfrm>
              <a:prstGeom prst="rect">
                <a:avLst/>
              </a:prstGeom>
              <a:blipFill>
                <a:blip r:embed="rId10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033" y="4853059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60493" y="4845493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301756" y="4029120"/>
            <a:ext cx="234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102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76709" y="5064281"/>
            <a:ext cx="234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10002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8001000" y="3990623"/>
            <a:ext cx="216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1002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8126436" y="5098837"/>
            <a:ext cx="243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527629" y="4016138"/>
            <a:ext cx="76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  <a:r>
              <a:rPr lang="fr-FR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  <a:endParaRPr lang="fr-F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1762" y="5051720"/>
            <a:ext cx="753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006594" y="3962040"/>
            <a:ext cx="100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89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29542B-532D-4834-B558-60BA7B252F6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1BA109-D4B5-4BFC-A4B1-E6FFCC229C0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E537F9-9547-467B-80C1-EC56B87C81C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D6408-4FB1-490F-B96F-CCE77A91E01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2D3A4E-F1F2-478E-B3BE-661CB5C9F1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521F2E-C94D-47A3-AFE5-976348BFB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6139E7-3D5B-44DA-AD4D-BB9991C09A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EF4DF-FF04-464C-B8A6-A8F5F5B03B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FADA84-2D3E-4E78-8EF2-06111CEAB68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3DA3B0-04CE-4FFC-86A4-842B3E1EEFB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566024-1A45-41A1-B0C9-8E16E631BD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6D8AC4-2481-4A5D-8F36-1227014B64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296D05-3B93-4A38-865E-607B5BE082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F128B8E-A12D-4DEC-803C-D43F6A4E5B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E90961C-A8C4-40B6-B680-62F281B7B0E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A0D8A-3C13-496C-81A4-62C9025DA71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91D093-46CB-41AB-B498-CEDE571894B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95DC0-0A82-49FD-8DEB-98C57C5F05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2643B0-F191-4486-8121-29DF328C8D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F763D-3E4A-49ED-9AD9-D9544193B2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49C61F5-C446-4CD2-9F9B-F6AC51A0151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61443C-440B-4DD2-BA20-9C987A06C4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331A891-12B2-407D-8A3D-62AF05FFD2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9CF8022-8970-449D-B6F2-CEFD91D042A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9C7397F-61C9-4BFD-BAF3-D991A5F25C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383793-3AC2-4F8D-A5BC-46031FF38C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B8BB83C-736F-44BA-9384-9489042BA2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AD6253F-5EE2-4E88-B91E-19EC60D537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D73763-44A4-4E10-859C-992D154F5E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B15DD-CE32-41C4-B625-F5913302832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3D5E0-439E-4E6F-8E4A-CAC77BD7C9F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2924E1-63AE-4187-AB38-AB6D3EDC032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BFBA60-BCE2-4146-A0BB-0B0C8B7791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147742-032A-45A6-ACEB-64EBBF08412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F36EB-A87A-40CF-A95C-1FBA74EA803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A85795-1CED-4BE6-9479-66D1ABFE1E5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0DC464-5FD7-4412-B586-B1A402A0263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D9C72F7-C87C-4D8D-B58E-D7B6FB95D8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DD1FE17-8F7D-4B78-B9C1-8795D5F4F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1181540-1E01-4492-B270-D6DB1A77385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1570E79-DA4B-4FDE-B06D-1FE5FA4F1E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B77FAAC-3DA3-4900-8A83-8C52EA63B71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965CFD8-03A4-4285-96F0-84C92B2715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DA4161-1707-43B8-8D99-C7CFA9420E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846DC6-9E91-4D51-85AB-7B19CBF355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EAF564A-7DAF-4F48-B069-248816357B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1EF8BBD-584D-4BD3-82FE-5E7DC11078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6E980B3-1C45-4724-8252-52D6ABE6BA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A72C4C7-BB6F-4CDB-9381-DF11DB4F8A6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E0A6C9-3A06-44DC-A749-E5C39BF6308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11662B-07F6-4CF7-AA45-FF6ED8C78FD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FB0E734-6D4C-4073-93E0-9B65105FC89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ED88A-146B-46D8-8774-7943AF498A2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6B55298-6509-42BF-8F92-E2BF6B756F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2EFAE7B-50CB-4E31-BC03-B8672325896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D0C7227-39A3-43E7-B16B-9ACFD363996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E694A0E-1FC1-4F6F-9EA4-5F594CDF2B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A14342D-C644-4A6F-82CF-FAC73251E4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54A391F-5E40-4861-AF61-D45E2B31D9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0EF8DA-8509-44A5-9E31-DF3AD4B8DB4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65AC569-AAC9-4224-B5E9-BAD1B71CE87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A30DC0-CBD8-4599-9F7C-DA76217B9E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4B8EE4-3CB0-4B4B-9AA3-10EF12DC19E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6AA95D-E3AD-4D24-BFC6-20D8FB4FA6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DB68A04-82B1-410A-90BE-E37FA38A552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4DD0225-C47B-4177-B15C-F420A2A818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A11210-3310-4352-A5C1-19A97B4B0C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402F294-7A1E-4279-BB27-D4F3A05D4E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C65460E-82E6-4399-A0E7-1D3CC562085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CB16D38-7880-496F-8956-CE6CD72422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D2F671D-2ECF-48CA-A0F4-211F8BF5AAA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0B0BA0-AFDB-4B34-8F63-9BB4924936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775BA64-C00D-415B-9057-86EAF55403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C9189D4-BB7D-44C2-B7FA-C6178FF7750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47B631B-B060-46CE-9CB0-EF3386AD2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4D71D9-FC53-4390-B470-D6891819455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CB3C5B-13AF-447C-8087-C3256ED555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FBA2E0-494C-4CE5-978E-33B96C271A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47A8E35-FB13-47AC-88C5-5D21A2FAD5B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2AFA1A-DE2D-46A3-B44A-19A43A60732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F4341F8-45FA-4B90-9E02-29A49C70E9F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7E2C87-6942-435A-9073-69323DB089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BD608AD-7711-446C-87B7-2743A04A52B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62CEEFD-3511-48F2-AFB1-1D013BC36DF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EB35369-AFE9-44AA-9533-183280DA58C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79325DA-9C4F-4899-A39F-8485F2720E0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81DD89-2F2C-4D36-8EA9-060449C3274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037605-C1D2-48F3-9EC1-4D4C507F7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77D3EF-B8D7-440D-B4BC-FADA6574FD9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EEACB5-A03F-4EF7-A5D3-8A350C281EB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F4F2B93-1582-4EB3-A05D-56CC50008A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3F85FFB-0AD9-44EA-A2F3-8436B99F939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CB67EDF-5335-4521-BA12-34077EA16CA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5D2D40-B92B-400E-A00C-574C68B17E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CF52D94-988A-4573-936D-A3F8E90855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2B2BD55-A501-4279-BA9E-FF2769B7CAF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B0B31D3-533A-4C49-A132-BDF0C558669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BDB50A3-34AC-48F7-81A7-36B04D01F2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8CAA198-FEF6-43A9-AF16-8F8A55B92D1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17DE9-B25B-4292-B607-C3A9A2A462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80F725-8F8C-4E32-B2EC-FBB2DF0E47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3177CF9-CA83-4899-BCE6-C24C18F8045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808423-573D-46A6-9B9E-8E5BECE9B4D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F5841B-1BEE-4455-840F-62D9B3CEAEF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F9366C4-8410-4569-93F4-0DF3D48D711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524FBE-00D3-4980-9577-E3873EA12C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F01904B-4A73-4544-8660-2C47E8937A3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7AF809F-A337-47F3-9452-F5D15305A4F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B2B71AE-D707-4C1B-AE57-63BC393DBA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90ECE2-90A9-44BC-8ED6-DB2A8FA4394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4BB529-E68C-421F-8172-FAEDB99D24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B85A25-9B95-4506-8853-FD25C1BE4D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5B3120-6EDC-4C68-AB39-3E3E1F2F41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BFE106-DB3F-48D7-886D-3B38D1A911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3D73FA2-973F-416F-B7FF-D681C6BA89A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EBA0A-F99E-4ACF-A3C1-62AC40F37D6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5C4B035-540E-4F69-866D-AB1B9D5BCC3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C34CF29-D323-4D5A-A0D9-57D8414363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980F11A-960F-4B31-960D-5A0799C4F33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21ACF2-6304-467C-BB04-7FC527B71F1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59A1C89-C874-410D-957E-CFAA59EA2F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11EE2B8-D1E2-4339-87E7-C91EAA3D189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54CDB27-1F9F-441E-871B-43DE8AAE0F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F472986-F750-45B8-8614-4408F38159A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249B30-3262-4CB1-BFD8-852B76C4F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13E6801-47F4-4FF1-A25D-0F55289C8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355ABB-81A5-4C5C-AA9F-0EC3C389336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EB6166B-69F9-4508-997E-B85DFE1DAD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913F608-9D35-4465-8030-4EEE2C48718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CA9A4E-A7F8-4C56-A24C-5949C69553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FF12C4EE-DEC3-4A10-8C1C-F584256A2F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B4FFB22-378D-4FED-B268-5C38422C2AB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A3FCF00-2124-4AAD-A3FC-572D8DDF1B6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51B7B0F-2731-48B3-9575-F8EFB3FC0B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8A8154D-28D3-416B-8D26-F9D1DC21CC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DA12B73-EDF3-42ED-8AD1-FB232F5B77C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76F861-BA0D-43F7-A5AC-170A1F15C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A65811-8BF3-47EB-957D-A612A31730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E30581B-619D-4A3C-B7A8-1146863EC3F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742462-391D-4B93-9E32-96E433AE12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F348EA7-4BB3-4735-92A7-9E6B4C2F4CC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8C268B-EDF8-409F-8E59-AB64EF98FD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C4A23D3-0C25-45F3-B666-CCDBEB655B6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BBE2EA0-4A34-423D-BDFB-2998ABB0A94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8F56C6B-A7FB-445C-B331-2D3E994036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67EF962-6E41-4C63-9F7A-6A5FFDB9506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FD2C2A2-B585-45E5-B695-8C7E4821AFC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7F93AB6-5AA7-48E6-B44B-3B9F0966D5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2832A56-1870-4E10-BBB3-D46B7DA302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048989F-07EA-4C6A-9FE6-4D33258A45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612A89D-6BFA-49D5-A9FF-76012D284C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9116D5D-66C2-4118-B0D4-601A1E9CA8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855B243-CC57-4247-8377-A593F0A1E46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35EE75E-4D04-490D-9110-F1C9602CB97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0DD648-74A7-40E3-BB8F-58E1ED24A45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55A716-C71E-47D8-8359-2F93D45DD6D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78FFC16-A5E8-415E-A926-776B7DE4D06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924E3AE-628F-4486-A26D-0EE752F476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8D72510-2815-4770-9B98-350DD3B3808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B278D69-1D13-4846-AA3E-5D7A01D944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FDD5382-A0E6-4F64-8CC4-8F915826294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C6ACB5C-0939-4200-B309-254392634C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CCD6A7C-E808-4AA2-93E2-2B9391A47FE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94530E4-CA28-41A0-B5EE-C49708A14F3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C5BF4A7-E02E-4B58-BDFC-731724956A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35F988B-447F-4B63-BA8F-5C6649EE4D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2E85301-D50E-437B-A156-63111DF603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937F236-5FB1-4532-A916-EEDD08564E4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ED4B55E-B172-4BD8-9591-3F1CA06520D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914CE0A-D538-4D08-B516-1EFFAF7198A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826268-6A88-4979-9E6C-184AD6592C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38D6225-9740-49E6-8806-736FC909DA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D8A7326-7BF5-468B-B77F-E7804514FA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891F109-57DC-495C-8BA8-D416B9B337A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8B6B303-0918-4AFE-8B9B-CBE2AED354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73A370E-F2A8-4350-B2DB-BD7301CE1F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C2F64D9-1ACA-43FE-B7E3-4949A7373F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6CDFF22-CA24-4AD0-A13D-1B9C9E282D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7FF7BAA-3EAD-45E6-8036-FC810F33BE2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9CA5DCB-C0D3-45B9-A166-1EFE1FB7A94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27DE1A-343C-400C-BF6D-6305B8A8FF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28E4654-D0EF-4614-AC12-02151493E1C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F3F3B54-BCD9-4EA9-AB21-FB464361251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FF6AEFC-BCEA-44AA-A846-977082EFA35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A3ECF06-8CB8-461B-A4E4-080CD0DBF9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A256E05-1A3D-4EA6-9D69-C6FD021A2E5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6F277B4-58F0-41B7-86D3-6070810BA6D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EB26661-C790-4DF3-A4CE-2FE0A89FC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1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DD729C7-BA76-4EF2-ABE0-5051935E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/>
              <p:nvPr/>
            </p:nvSpPr>
            <p:spPr>
              <a:xfrm>
                <a:off x="2045517" y="2217311"/>
                <a:ext cx="8433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4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 = ……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endParaRPr lang="fr-FR" sz="48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4A0FA2-93E8-4A6D-B0CB-2050EA1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517" y="2217311"/>
                <a:ext cx="8433267" cy="830997"/>
              </a:xfrm>
              <a:prstGeom prst="rect">
                <a:avLst/>
              </a:prstGeom>
              <a:blipFill>
                <a:blip r:embed="rId8"/>
                <a:stretch>
                  <a:fillRect t="-22794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382820" y="4001247"/>
            <a:ext cx="234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102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233552" y="5031649"/>
            <a:ext cx="234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10002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8234832" y="3999943"/>
            <a:ext cx="216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1002</a:t>
            </a:r>
            <a:endParaRPr lang="fr-FR" sz="36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8355414" y="5092897"/>
            <a:ext cx="243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12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96033" y="3992923"/>
            <a:ext cx="7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24093"/>
            <a:ext cx="7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288676" y="3998515"/>
            <a:ext cx="79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rgbClr val="FFC000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253305" y="5072822"/>
            <a:ext cx="86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2582581" y="2742772"/>
            <a:ext cx="4307888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vi-VN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en-US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8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8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altLang="en-US" sz="288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 Box 51"/>
          <p:cNvSpPr txBox="1">
            <a:spLocks noChangeArrowheads="1"/>
          </p:cNvSpPr>
          <p:nvPr/>
        </p:nvSpPr>
        <p:spPr bwMode="auto">
          <a:xfrm>
            <a:off x="1066800" y="2305598"/>
            <a:ext cx="172551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80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288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288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368" name="Text Box 50"/>
          <p:cNvSpPr txBox="1">
            <a:spLocks noChangeArrowheads="1"/>
          </p:cNvSpPr>
          <p:nvPr/>
        </p:nvSpPr>
        <p:spPr bwMode="auto">
          <a:xfrm>
            <a:off x="1066800" y="145435"/>
            <a:ext cx="10287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88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8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8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8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0cm.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altLang="en-US" sz="28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vữa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8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292819" y="2726350"/>
            <a:ext cx="2937926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2825754" y="3246428"/>
            <a:ext cx="1371600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vi-VN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0cm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3443935" y="3873862"/>
            <a:ext cx="1920240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m</a:t>
            </a:r>
            <a:r>
              <a:rPr lang="en-US" altLang="en-US" sz="288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6" name="Text Box 50"/>
          <p:cNvSpPr txBox="1">
            <a:spLocks noChangeArrowheads="1"/>
          </p:cNvSpPr>
          <p:nvPr/>
        </p:nvSpPr>
        <p:spPr bwMode="auto">
          <a:xfrm>
            <a:off x="259720" y="3841017"/>
            <a:ext cx="3497580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292819" y="3221352"/>
            <a:ext cx="2778413" cy="6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8020330" y="2243347"/>
            <a:ext cx="15240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80" u="sng" dirty="0" err="1">
                <a:latin typeface="Times New Roman" pitchFamily="18" charset="0"/>
              </a:rPr>
              <a:t>Bài</a:t>
            </a:r>
            <a:r>
              <a:rPr lang="en-US" altLang="en-US" sz="2880" u="sng" dirty="0">
                <a:latin typeface="Times New Roman" pitchFamily="18" charset="0"/>
              </a:rPr>
              <a:t> </a:t>
            </a:r>
            <a:r>
              <a:rPr lang="en-US" altLang="en-US" sz="2880" u="sng" dirty="0" err="1">
                <a:latin typeface="Times New Roman" pitchFamily="18" charset="0"/>
              </a:rPr>
              <a:t>giải</a:t>
            </a:r>
            <a:endParaRPr lang="en-US" altLang="en-US" sz="2880" u="sng" dirty="0">
              <a:latin typeface="Times New Roman" pitchFamily="18" charset="0"/>
            </a:endParaRPr>
          </a:p>
        </p:txBody>
      </p:sp>
      <p:sp>
        <p:nvSpPr>
          <p:cNvPr id="59" name="Text Box 48"/>
          <p:cNvSpPr txBox="1">
            <a:spLocks noChangeArrowheads="1"/>
          </p:cNvSpPr>
          <p:nvPr/>
        </p:nvSpPr>
        <p:spPr bwMode="auto">
          <a:xfrm>
            <a:off x="6579869" y="2737724"/>
            <a:ext cx="478155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0" name="Text Box 54"/>
          <p:cNvSpPr txBox="1">
            <a:spLocks noChangeArrowheads="1"/>
          </p:cNvSpPr>
          <p:nvPr/>
        </p:nvSpPr>
        <p:spPr bwMode="auto">
          <a:xfrm>
            <a:off x="7219325" y="3357228"/>
            <a:ext cx="19126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0 x </a:t>
            </a:r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0 =</a:t>
            </a:r>
            <a:endParaRPr lang="en-US" altLang="en-US" sz="28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970644" y="3375237"/>
            <a:ext cx="20738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00 (cm</a:t>
            </a:r>
            <a:r>
              <a:rPr lang="en-US" altLang="en-US" sz="288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2880" dirty="0"/>
          </a:p>
        </p:txBody>
      </p: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6210300" y="3903946"/>
            <a:ext cx="553059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8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8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8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3" name="Text Box 50"/>
          <p:cNvSpPr txBox="1">
            <a:spLocks noChangeArrowheads="1"/>
          </p:cNvSpPr>
          <p:nvPr/>
        </p:nvSpPr>
        <p:spPr bwMode="auto">
          <a:xfrm>
            <a:off x="6345948" y="4541738"/>
            <a:ext cx="295403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8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altLang="en-US" sz="288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00 x 200 =</a:t>
            </a:r>
            <a:endParaRPr lang="en-US" altLang="en-US" sz="28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033927" y="4541737"/>
            <a:ext cx="25929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000 (cm</a:t>
            </a:r>
            <a:r>
              <a:rPr lang="en-US" altLang="en-US" sz="288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2880" dirty="0"/>
          </a:p>
        </p:txBody>
      </p:sp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557080" y="5179528"/>
            <a:ext cx="238696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0 000cm</a:t>
            </a:r>
            <a:r>
              <a:rPr lang="en-US" altLang="en-US" sz="288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=</a:t>
            </a:r>
            <a:endParaRPr lang="en-US" altLang="en-US" sz="28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761770" y="5187666"/>
            <a:ext cx="11372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8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en-US" sz="288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88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GB" sz="2880" dirty="0"/>
          </a:p>
        </p:txBody>
      </p:sp>
      <p:sp>
        <p:nvSpPr>
          <p:cNvPr id="67" name="Text Box 52"/>
          <p:cNvSpPr txBox="1">
            <a:spLocks noChangeArrowheads="1"/>
          </p:cNvSpPr>
          <p:nvPr/>
        </p:nvSpPr>
        <p:spPr bwMode="auto">
          <a:xfrm>
            <a:off x="8366187" y="5817041"/>
            <a:ext cx="264604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8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altLang="en-US" sz="288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88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80" b="1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altLang="en-US" sz="288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646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2" grpId="0"/>
      <p:bldP spid="15364" grpId="0"/>
      <p:bldP spid="15368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10166" y="3220436"/>
            <a:ext cx="5959411" cy="3035386"/>
            <a:chOff x="64111" y="-33195"/>
            <a:chExt cx="9535159" cy="1185791"/>
          </a:xfrm>
        </p:grpSpPr>
        <p:sp>
          <p:nvSpPr>
            <p:cNvPr id="13" name="Rounded Rectangle 12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0112" y="-23299"/>
              <a:ext cx="8429158" cy="117589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 </a:t>
              </a:r>
              <a:r>
                <a:rPr lang="vi-VN" sz="3840" b="1" dirty="0"/>
                <a:t>=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100</a:t>
              </a:r>
              <a:r>
                <a:rPr lang="vi-VN" sz="3840" b="1" dirty="0" smtClean="0"/>
                <a:t>dm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r>
                <a:rPr lang="vi-VN" sz="3840" b="1" dirty="0" smtClean="0"/>
                <a:t>1m</a:t>
              </a:r>
              <a:r>
                <a:rPr lang="vi-VN" sz="3840" b="1" baseline="30000" dirty="0" smtClean="0"/>
                <a:t>2</a:t>
              </a:r>
              <a:r>
                <a:rPr lang="vi-VN" sz="5760" b="1" dirty="0" smtClean="0"/>
                <a:t> </a:t>
              </a:r>
              <a:r>
                <a:rPr lang="vi-VN" sz="3840" b="1" dirty="0"/>
                <a:t>= </a:t>
              </a:r>
              <a:r>
                <a:rPr lang="vi-VN" sz="3840" b="1" dirty="0">
                  <a:solidFill>
                    <a:srgbClr val="FF0000"/>
                  </a:solidFill>
                </a:rPr>
                <a:t>10 </a:t>
              </a:r>
              <a:r>
                <a:rPr lang="vi-VN" sz="3840" b="1" dirty="0" smtClean="0">
                  <a:solidFill>
                    <a:srgbClr val="FF0000"/>
                  </a:solidFill>
                </a:rPr>
                <a:t>000</a:t>
              </a:r>
              <a:r>
                <a:rPr lang="vi-VN" sz="3840" b="1" dirty="0" smtClean="0"/>
                <a:t>cm</a:t>
              </a:r>
              <a:r>
                <a:rPr lang="vi-VN" sz="3840" b="1" baseline="30000" dirty="0" smtClean="0"/>
                <a:t>2</a:t>
              </a:r>
              <a:endParaRPr lang="vi-VN" sz="3840" b="1" dirty="0"/>
            </a:p>
            <a:p>
              <a:endParaRPr lang="vi-VN" sz="576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852182" y="532060"/>
            <a:ext cx="27965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360" b="1" dirty="0" smtClean="0">
                <a:solidFill>
                  <a:srgbClr val="FFC000"/>
                </a:solidFill>
              </a:rPr>
              <a:t>GHI NHỚ</a:t>
            </a:r>
            <a:endParaRPr lang="en-US" altLang="vi-VN" sz="3360" b="1" dirty="0">
              <a:solidFill>
                <a:srgbClr val="FFC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597" y="1354016"/>
            <a:ext cx="11422556" cy="978048"/>
            <a:chOff x="64111" y="-33195"/>
            <a:chExt cx="9414488" cy="686084"/>
          </a:xfrm>
        </p:grpSpPr>
        <p:sp>
          <p:nvSpPr>
            <p:cNvPr id="23" name="Rounded Rectangle 22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0385" y="61245"/>
              <a:ext cx="9258214" cy="41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</a:rPr>
                <a:t>Mét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của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hình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cạnh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</a:rPr>
                <a:t> 1m</a:t>
              </a:r>
              <a:endParaRPr lang="vi-VN" sz="3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76312" y="2344279"/>
            <a:ext cx="6854918" cy="1249994"/>
            <a:chOff x="64111" y="-33195"/>
            <a:chExt cx="9912201" cy="971576"/>
          </a:xfrm>
        </p:grpSpPr>
        <p:sp>
          <p:nvSpPr>
            <p:cNvPr id="27" name="Rounded Rectangle 26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7194" y="-23299"/>
              <a:ext cx="9279118" cy="9616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</a:rPr>
                <a:t>Mét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vuông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viết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tắt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là</a:t>
              </a:r>
              <a:r>
                <a:rPr lang="en-US" sz="3600" b="1" dirty="0">
                  <a:latin typeface="Arial" panose="020B0604020202020204" pitchFamily="34" charset="0"/>
                </a:rPr>
                <a:t>:</a:t>
              </a:r>
              <a:r>
                <a:rPr lang="vi-VN" sz="3360" b="1" dirty="0"/>
                <a:t> </a:t>
              </a:r>
              <a:r>
                <a:rPr lang="vi-VN" sz="3840" b="1" dirty="0">
                  <a:solidFill>
                    <a:srgbClr val="FF0000"/>
                  </a:solidFill>
                </a:rPr>
                <a:t>m</a:t>
              </a:r>
              <a:r>
                <a:rPr lang="vi-VN" sz="3840" b="1" baseline="30000" dirty="0">
                  <a:solidFill>
                    <a:srgbClr val="FF0000"/>
                  </a:solidFill>
                </a:rPr>
                <a:t>2</a:t>
              </a:r>
              <a:endParaRPr lang="vi-VN" sz="576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3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48">
            <a:off x="3036888" y="2443163"/>
            <a:ext cx="5365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1"/>
          <p:cNvSpPr txBox="1">
            <a:spLocks noChangeArrowheads="1"/>
          </p:cNvSpPr>
          <p:nvPr/>
        </p:nvSpPr>
        <p:spPr bwMode="auto">
          <a:xfrm>
            <a:off x="6326310" y="879108"/>
            <a:ext cx="5943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1:</a:t>
            </a:r>
            <a:endParaRPr lang="en-US" sz="20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vi-VN" sz="2800" b="1" dirty="0" smtClean="0"/>
              <a:t>Đề-xi-mét </a:t>
            </a:r>
            <a:r>
              <a:rPr lang="vi-VN" sz="2800" b="1" dirty="0"/>
              <a:t>vuông là diện tích </a:t>
            </a:r>
            <a:r>
              <a:rPr lang="vi-VN" sz="2800" b="1" dirty="0" smtClean="0"/>
              <a:t>của </a:t>
            </a:r>
            <a:endParaRPr lang="en-US" sz="2800" b="1" dirty="0" smtClean="0"/>
          </a:p>
          <a:p>
            <a:r>
              <a:rPr lang="vi-VN" sz="2800" b="1" dirty="0" smtClean="0"/>
              <a:t>hình vuông</a:t>
            </a:r>
            <a:r>
              <a:rPr lang="en-US" sz="2800" b="1" dirty="0"/>
              <a:t> </a:t>
            </a:r>
            <a:r>
              <a:rPr lang="vi-VN" sz="2800" b="1" dirty="0" smtClean="0"/>
              <a:t>có </a:t>
            </a:r>
            <a:r>
              <a:rPr lang="vi-VN" sz="2800" b="1" dirty="0"/>
              <a:t>cạnh dài bao nhiêu?</a:t>
            </a:r>
          </a:p>
        </p:txBody>
      </p:sp>
      <p:sp>
        <p:nvSpPr>
          <p:cNvPr id="4100" name="TextBox 47"/>
          <p:cNvSpPr txBox="1">
            <a:spLocks noChangeArrowheads="1"/>
          </p:cNvSpPr>
          <p:nvPr/>
        </p:nvSpPr>
        <p:spPr bwMode="auto">
          <a:xfrm>
            <a:off x="7605713" y="3109913"/>
            <a:ext cx="896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1dm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101" name="TextBox 48"/>
          <p:cNvSpPr txBox="1">
            <a:spLocks noChangeArrowheads="1"/>
          </p:cNvSpPr>
          <p:nvPr/>
        </p:nvSpPr>
        <p:spPr bwMode="auto">
          <a:xfrm>
            <a:off x="7675472" y="3916363"/>
            <a:ext cx="806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1cm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102" name="TextBox 49"/>
          <p:cNvSpPr txBox="1">
            <a:spLocks noChangeArrowheads="1"/>
          </p:cNvSpPr>
          <p:nvPr/>
        </p:nvSpPr>
        <p:spPr bwMode="auto">
          <a:xfrm>
            <a:off x="10198100" y="3083223"/>
            <a:ext cx="1026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10dm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103" name="TextBox 50"/>
          <p:cNvSpPr txBox="1">
            <a:spLocks noChangeArrowheads="1"/>
          </p:cNvSpPr>
          <p:nvPr/>
        </p:nvSpPr>
        <p:spPr bwMode="auto">
          <a:xfrm>
            <a:off x="10198100" y="3916363"/>
            <a:ext cx="1208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100dm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06700"/>
            <a:ext cx="19685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44863"/>
            <a:ext cx="19621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902325"/>
            <a:ext cx="13954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902325"/>
            <a:ext cx="1397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5902325"/>
            <a:ext cx="13954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51546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Magic sound effect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675" y="44307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4" descr="A close up of a logo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-3208338"/>
            <a:ext cx="4937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360613"/>
            <a:ext cx="23590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871663" y="2614613"/>
            <a:ext cx="1585912" cy="1584325"/>
            <a:chOff x="1740753" y="2562737"/>
            <a:chExt cx="1833577" cy="1833577"/>
          </a:xfrm>
        </p:grpSpPr>
        <p:pic>
          <p:nvPicPr>
            <p:cNvPr id="4121" name="Picture 7" descr="A picture containing invertebrate, animal&#10;&#10;Description automatically generated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753" y="2562737"/>
              <a:ext cx="1833577" cy="183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2" name="Rectangle 16"/>
            <p:cNvSpPr>
              <a:spLocks noChangeArrowheads="1"/>
            </p:cNvSpPr>
            <p:nvPr/>
          </p:nvSpPr>
          <p:spPr bwMode="auto">
            <a:xfrm>
              <a:off x="1860960" y="3247998"/>
              <a:ext cx="1593167" cy="4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Tẩy</a:t>
              </a:r>
              <a:r>
                <a:rPr lang="en-US" sz="20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chì</a:t>
              </a:r>
              <a:endParaRPr lang="en-US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114" name="Picture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952750"/>
            <a:ext cx="9096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902325"/>
            <a:ext cx="13954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294188"/>
            <a:ext cx="236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48">
            <a:off x="3036888" y="2443163"/>
            <a:ext cx="5365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7"/>
          <p:cNvSpPr txBox="1">
            <a:spLocks noChangeArrowheads="1"/>
          </p:cNvSpPr>
          <p:nvPr/>
        </p:nvSpPr>
        <p:spPr bwMode="auto">
          <a:xfrm>
            <a:off x="7605713" y="3109913"/>
            <a:ext cx="732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500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149" name="TextBox 48"/>
          <p:cNvSpPr txBox="1">
            <a:spLocks noChangeArrowheads="1"/>
          </p:cNvSpPr>
          <p:nvPr/>
        </p:nvSpPr>
        <p:spPr bwMode="auto">
          <a:xfrm>
            <a:off x="7605713" y="3916363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50000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150" name="TextBox 49"/>
          <p:cNvSpPr txBox="1">
            <a:spLocks noChangeArrowheads="1"/>
          </p:cNvSpPr>
          <p:nvPr/>
        </p:nvSpPr>
        <p:spPr bwMode="auto">
          <a:xfrm>
            <a:off x="10198100" y="3082925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5000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151" name="TextBox 50"/>
          <p:cNvSpPr txBox="1">
            <a:spLocks noChangeArrowheads="1"/>
          </p:cNvSpPr>
          <p:nvPr/>
        </p:nvSpPr>
        <p:spPr bwMode="auto">
          <a:xfrm>
            <a:off x="10198100" y="3916363"/>
            <a:ext cx="550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50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06700"/>
            <a:ext cx="19685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44863"/>
            <a:ext cx="19621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902325"/>
            <a:ext cx="13954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902325"/>
            <a:ext cx="13890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5902325"/>
            <a:ext cx="13954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5229225"/>
            <a:ext cx="9159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Magic sound effect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675" y="44307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24" descr="A close up of a logo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-3208338"/>
            <a:ext cx="4937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360613"/>
            <a:ext cx="23590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871663" y="2614613"/>
            <a:ext cx="1585912" cy="1584325"/>
            <a:chOff x="1740753" y="2562737"/>
            <a:chExt cx="1833577" cy="1833577"/>
          </a:xfrm>
        </p:grpSpPr>
        <p:pic>
          <p:nvPicPr>
            <p:cNvPr id="6169" name="Picture 7" descr="A picture containing invertebrate, animal&#10;&#10;Description automatically generated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753" y="2562737"/>
              <a:ext cx="1833577" cy="183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0" name="Rectangle 16"/>
            <p:cNvSpPr>
              <a:spLocks noChangeArrowheads="1"/>
            </p:cNvSpPr>
            <p:nvPr/>
          </p:nvSpPr>
          <p:spPr bwMode="auto">
            <a:xfrm>
              <a:off x="1860960" y="3247998"/>
              <a:ext cx="1593167" cy="4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Bút</a:t>
              </a:r>
              <a:r>
                <a:rPr lang="en-US" sz="200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chì</a:t>
              </a:r>
              <a:endParaRPr lang="en-US" sz="2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6162" name="Picture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4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295275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5902325"/>
            <a:ext cx="1390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294188"/>
            <a:ext cx="236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162675" y="1168747"/>
            <a:ext cx="555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latin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vi-VN" sz="3200" b="1" dirty="0" smtClean="0"/>
              <a:t>dm</a:t>
            </a:r>
            <a:r>
              <a:rPr lang="vi-VN" sz="3200" b="1" baseline="30000" dirty="0" smtClean="0"/>
              <a:t>2</a:t>
            </a:r>
            <a:r>
              <a:rPr lang="en-US" sz="3200" b="1" baseline="30000" dirty="0" smtClean="0"/>
              <a:t>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…… </a:t>
            </a:r>
            <a:r>
              <a:rPr lang="vi-VN" sz="3200" b="1" dirty="0"/>
              <a:t>cm</a:t>
            </a:r>
            <a:r>
              <a:rPr lang="vi-VN" sz="3200" b="1" baseline="30000" dirty="0"/>
              <a:t>2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80395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2:</a:t>
            </a:r>
            <a:endParaRPr lang="en-US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48">
            <a:off x="3036888" y="2443163"/>
            <a:ext cx="5365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7"/>
          <p:cNvSpPr txBox="1">
            <a:spLocks noChangeArrowheads="1"/>
          </p:cNvSpPr>
          <p:nvPr/>
        </p:nvSpPr>
        <p:spPr bwMode="auto">
          <a:xfrm>
            <a:off x="7584786" y="2991607"/>
            <a:ext cx="732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450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125" name="TextBox 48"/>
          <p:cNvSpPr txBox="1">
            <a:spLocks noChangeArrowheads="1"/>
          </p:cNvSpPr>
          <p:nvPr/>
        </p:nvSpPr>
        <p:spPr bwMode="auto">
          <a:xfrm>
            <a:off x="7762526" y="3916363"/>
            <a:ext cx="550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45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126" name="TextBox 49"/>
          <p:cNvSpPr txBox="1">
            <a:spLocks noChangeArrowheads="1"/>
          </p:cNvSpPr>
          <p:nvPr/>
        </p:nvSpPr>
        <p:spPr bwMode="auto">
          <a:xfrm>
            <a:off x="10201275" y="3082925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4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127" name="TextBox 50"/>
          <p:cNvSpPr txBox="1">
            <a:spLocks noChangeArrowheads="1"/>
          </p:cNvSpPr>
          <p:nvPr/>
        </p:nvSpPr>
        <p:spPr bwMode="auto">
          <a:xfrm>
            <a:off x="10198100" y="3916363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5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06700"/>
            <a:ext cx="19685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44863"/>
            <a:ext cx="19621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Magic sound effect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675" y="44307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4" descr="A close up of a logo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-3208338"/>
            <a:ext cx="4937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360613"/>
            <a:ext cx="23590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871663" y="2614613"/>
            <a:ext cx="1585912" cy="1584325"/>
            <a:chOff x="1740753" y="2562737"/>
            <a:chExt cx="1833577" cy="1833577"/>
          </a:xfrm>
        </p:grpSpPr>
        <p:pic>
          <p:nvPicPr>
            <p:cNvPr id="5145" name="Picture 7" descr="A picture containing invertebrate, animal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753" y="2562737"/>
              <a:ext cx="1833577" cy="183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6" name="Rectangle 16"/>
            <p:cNvSpPr>
              <a:spLocks noChangeArrowheads="1"/>
            </p:cNvSpPr>
            <p:nvPr/>
          </p:nvSpPr>
          <p:spPr bwMode="auto">
            <a:xfrm>
              <a:off x="1860960" y="3247995"/>
              <a:ext cx="1593167" cy="4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Thước</a:t>
              </a:r>
              <a:r>
                <a:rPr lang="en-US" sz="20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kẻ</a:t>
              </a:r>
              <a:endParaRPr lang="en-US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5134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04482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851275"/>
            <a:ext cx="536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783013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02325"/>
            <a:ext cx="1390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902325"/>
            <a:ext cx="13954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902325"/>
            <a:ext cx="1397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902325"/>
            <a:ext cx="13890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200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294188"/>
            <a:ext cx="236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638925" y="1173286"/>
            <a:ext cx="555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4500</a:t>
            </a:r>
            <a:r>
              <a:rPr lang="en-US" sz="3200" b="1" dirty="0" smtClean="0"/>
              <a:t>c</a:t>
            </a:r>
            <a:r>
              <a:rPr lang="vi-VN" sz="3200" b="1" dirty="0" smtClean="0"/>
              <a:t>m</a:t>
            </a:r>
            <a:r>
              <a:rPr lang="vi-VN" sz="3200" b="1" baseline="30000" dirty="0" smtClean="0"/>
              <a:t>2</a:t>
            </a:r>
            <a:r>
              <a:rPr lang="en-US" sz="3200" b="1" baseline="30000" dirty="0" smtClean="0"/>
              <a:t>  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…… </a:t>
            </a:r>
            <a:r>
              <a:rPr lang="vi-VN" sz="3200" b="1" dirty="0" smtClean="0"/>
              <a:t>dm</a:t>
            </a:r>
            <a:r>
              <a:rPr lang="vi-VN" sz="3200" b="1" baseline="30000" dirty="0" smtClean="0"/>
              <a:t>2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0" y="803954"/>
            <a:ext cx="1307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3:</a:t>
            </a:r>
            <a:endParaRPr lang="en-US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caro xan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" y="-57149"/>
            <a:ext cx="12181332" cy="69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219700" y="264609"/>
            <a:ext cx="915924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6" name="TextBox 4"/>
          <p:cNvSpPr txBox="1">
            <a:spLocks noChangeArrowheads="1"/>
          </p:cNvSpPr>
          <p:nvPr/>
        </p:nvSpPr>
        <p:spPr bwMode="auto">
          <a:xfrm>
            <a:off x="4959415" y="853414"/>
            <a:ext cx="18288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84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84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018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caro xan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" y="-57149"/>
            <a:ext cx="12181332" cy="69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219700" y="264609"/>
            <a:ext cx="915924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194989" y="1513561"/>
            <a:ext cx="4023360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280" b="1" dirty="0">
                <a:solidFill>
                  <a:srgbClr val="FFFF00"/>
                </a:solidFill>
                <a:latin typeface="HP001 4 hàng" pitchFamily="34" charset="0"/>
              </a:rPr>
              <a:t>  </a:t>
            </a:r>
            <a:r>
              <a:rPr lang="en-US" altLang="en-US" sz="384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84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4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84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en-US" sz="384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TextBox 4"/>
          <p:cNvSpPr txBox="1">
            <a:spLocks noChangeArrowheads="1"/>
          </p:cNvSpPr>
          <p:nvPr/>
        </p:nvSpPr>
        <p:spPr bwMode="auto">
          <a:xfrm>
            <a:off x="4959415" y="853414"/>
            <a:ext cx="18288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84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84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337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5575" y="1327638"/>
            <a:ext cx="11134943" cy="1274885"/>
            <a:chOff x="-61201" y="-184132"/>
            <a:chExt cx="9279119" cy="1062404"/>
          </a:xfrm>
        </p:grpSpPr>
        <p:sp>
          <p:nvSpPr>
            <p:cNvPr id="23" name="Rounded Rectangle 22"/>
            <p:cNvSpPr/>
            <p:nvPr/>
          </p:nvSpPr>
          <p:spPr>
            <a:xfrm>
              <a:off x="64111" y="-184132"/>
              <a:ext cx="9123206" cy="106240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1201" y="-33195"/>
              <a:ext cx="9279119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" panose="020B0604020202020204" pitchFamily="34" charset="0"/>
                </a:rPr>
                <a:t>  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Mét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của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</a:rPr>
                <a:t>hình</a:t>
              </a:r>
              <a:r>
                <a:rPr lang="en-US" sz="3200" b="1" dirty="0" smtClean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vuông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cạnh</a:t>
              </a:r>
              <a:r>
                <a:rPr lang="en-US" sz="3200" b="1" dirty="0"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</a:rPr>
                <a:t> 1m</a:t>
              </a:r>
              <a:endParaRPr lang="vi-VN" sz="3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78408" y="3057511"/>
            <a:ext cx="6907672" cy="1282471"/>
            <a:chOff x="64111" y="-33195"/>
            <a:chExt cx="9988483" cy="996819"/>
          </a:xfrm>
        </p:grpSpPr>
        <p:sp>
          <p:nvSpPr>
            <p:cNvPr id="27" name="Rounded Rectangle 26"/>
            <p:cNvSpPr/>
            <p:nvPr/>
          </p:nvSpPr>
          <p:spPr>
            <a:xfrm>
              <a:off x="64111" y="-33195"/>
              <a:ext cx="9123206" cy="68608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762000" h="381000"/>
              <a:bevelB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3476" y="1944"/>
              <a:ext cx="9279118" cy="9616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</a:rPr>
                <a:t>Mét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vuông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viết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tắt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là</a:t>
              </a:r>
              <a:r>
                <a:rPr lang="en-US" sz="3600" b="1" dirty="0">
                  <a:latin typeface="Arial" panose="020B0604020202020204" pitchFamily="34" charset="0"/>
                </a:rPr>
                <a:t>:</a:t>
              </a:r>
              <a:r>
                <a:rPr lang="vi-VN" sz="3360" b="1" dirty="0"/>
                <a:t> </a:t>
              </a:r>
              <a:r>
                <a:rPr lang="vi-VN" sz="3840" b="1" dirty="0">
                  <a:solidFill>
                    <a:srgbClr val="FF0000"/>
                  </a:solidFill>
                </a:rPr>
                <a:t>m</a:t>
              </a:r>
              <a:r>
                <a:rPr lang="vi-VN" sz="3840" b="1" baseline="30000" dirty="0">
                  <a:solidFill>
                    <a:srgbClr val="FF0000"/>
                  </a:solidFill>
                </a:rPr>
                <a:t>2</a:t>
              </a:r>
              <a:endParaRPr lang="vi-VN" sz="5760" b="1" dirty="0">
                <a:solidFill>
                  <a:srgbClr val="FF0000"/>
                </a:solidFill>
              </a:endParaRPr>
            </a:p>
            <a:p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endParaRPr lang="vi-VN" sz="36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119453" y="1514784"/>
            <a:ext cx="6100747" cy="51692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5" name="Group 151"/>
          <p:cNvGraphicFramePr>
            <a:graphicFrameLocks noGrp="1"/>
          </p:cNvGraphicFramePr>
          <p:nvPr/>
        </p:nvGraphicFramePr>
        <p:xfrm>
          <a:off x="3119453" y="1514786"/>
          <a:ext cx="609600" cy="518223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151"/>
          <p:cNvGraphicFramePr>
            <a:graphicFrameLocks noGrp="1"/>
          </p:cNvGraphicFramePr>
          <p:nvPr/>
        </p:nvGraphicFramePr>
        <p:xfrm>
          <a:off x="3124200" y="1514786"/>
          <a:ext cx="6096000" cy="519378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3124201" y="1514784"/>
          <a:ext cx="6096000" cy="519378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Group 151"/>
          <p:cNvGraphicFramePr>
            <a:graphicFrameLocks noGrp="1"/>
          </p:cNvGraphicFramePr>
          <p:nvPr/>
        </p:nvGraphicFramePr>
        <p:xfrm>
          <a:off x="3124200" y="6178861"/>
          <a:ext cx="609600" cy="51937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" name="Group 149"/>
          <p:cNvGrpSpPr/>
          <p:nvPr/>
        </p:nvGrpSpPr>
        <p:grpSpPr bwMode="auto">
          <a:xfrm>
            <a:off x="790233" y="7231737"/>
            <a:ext cx="1900933" cy="894822"/>
            <a:chOff x="781" y="4573"/>
            <a:chExt cx="833" cy="228"/>
          </a:xfrm>
        </p:grpSpPr>
        <p:sp>
          <p:nvSpPr>
            <p:cNvPr id="10" name="Text Box 146"/>
            <p:cNvSpPr txBox="1">
              <a:spLocks noChangeArrowheads="1"/>
            </p:cNvSpPr>
            <p:nvPr/>
          </p:nvSpPr>
          <p:spPr bwMode="auto">
            <a:xfrm>
              <a:off x="781" y="4573"/>
              <a:ext cx="67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002" b="1" dirty="0">
                  <a:solidFill>
                    <a:srgbClr val="0000FF"/>
                  </a:solidFill>
                  <a:latin typeface=".VnTime" panose="020B7200000000000000" pitchFamily="34" charset="0"/>
                </a:rPr>
                <a:t>1dm²</a:t>
              </a:r>
              <a:endParaRPr lang="en-US" altLang="vi-VN" sz="4002" b="1" dirty="0">
                <a:solidFill>
                  <a:srgbClr val="0000FF"/>
                </a:solidFill>
                <a:latin typeface=".VnTimeH" panose="020B7200000000000000" pitchFamily="34" charset="0"/>
              </a:endParaRPr>
            </a:p>
          </p:txBody>
        </p:sp>
        <p:sp>
          <p:nvSpPr>
            <p:cNvPr id="11" name="Line 147"/>
            <p:cNvSpPr>
              <a:spLocks noChangeShapeType="1"/>
            </p:cNvSpPr>
            <p:nvPr/>
          </p:nvSpPr>
          <p:spPr bwMode="auto">
            <a:xfrm>
              <a:off x="1422" y="4801"/>
              <a:ext cx="19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4200" y="1527725"/>
            <a:ext cx="657569" cy="5082486"/>
            <a:chOff x="1371600" y="1262319"/>
            <a:chExt cx="547974" cy="4235405"/>
          </a:xfrm>
        </p:grpSpPr>
        <p:sp>
          <p:nvSpPr>
            <p:cNvPr id="2" name="TextBox 1"/>
            <p:cNvSpPr txBox="1"/>
            <p:nvPr/>
          </p:nvSpPr>
          <p:spPr>
            <a:xfrm>
              <a:off x="1411574" y="1262319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  <a:endParaRPr lang="vi-VN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11574" y="1638300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</a:t>
              </a:r>
              <a:endParaRPr lang="vi-VN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91587" y="2130620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</a:t>
              </a:r>
              <a:endParaRPr lang="vi-VN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11574" y="2564764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</a:t>
              </a:r>
              <a:endParaRPr lang="vi-VN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587" y="3011714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</a:t>
              </a:r>
              <a:endParaRPr lang="vi-VN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3416645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</a:t>
              </a:r>
              <a:endParaRPr lang="vi-VN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1587" y="3834705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7</a:t>
              </a:r>
              <a:endParaRPr lang="vi-VN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1587" y="4281027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8</a:t>
              </a:r>
              <a:endParaRPr lang="vi-VN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11574" y="4733433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</a:t>
              </a:r>
              <a:endParaRPr lang="vi-VN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1587" y="5189947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</a:t>
              </a:r>
              <a:endParaRPr lang="vi-VN" b="1" dirty="0"/>
            </a:p>
          </p:txBody>
        </p:sp>
      </p:grpSp>
      <p:sp>
        <p:nvSpPr>
          <p:cNvPr id="25" name="Left Brace 24"/>
          <p:cNvSpPr/>
          <p:nvPr/>
        </p:nvSpPr>
        <p:spPr>
          <a:xfrm>
            <a:off x="2662066" y="1527725"/>
            <a:ext cx="324974" cy="5156352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90231" y="3756267"/>
            <a:ext cx="219680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FF0000"/>
                </a:solidFill>
                <a:latin typeface="Arial" panose="020B0604020202020204" pitchFamily="34" charset="0"/>
              </a:rPr>
              <a:t>100 </a:t>
            </a:r>
            <a:r>
              <a:rPr lang="en-US" sz="336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endParaRPr lang="vi-VN" sz="336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75051" y="94099"/>
            <a:ext cx="10322227" cy="1420685"/>
            <a:chOff x="457201" y="-16735"/>
            <a:chExt cx="8601856" cy="1183904"/>
          </a:xfrm>
        </p:grpSpPr>
        <p:sp>
          <p:nvSpPr>
            <p:cNvPr id="28" name="Cloud 27"/>
            <p:cNvSpPr/>
            <p:nvPr/>
          </p:nvSpPr>
          <p:spPr>
            <a:xfrm>
              <a:off x="457201" y="-16735"/>
              <a:ext cx="8601856" cy="1183904"/>
            </a:xfrm>
            <a:prstGeom prst="cloud">
              <a:avLst/>
            </a:prstGeom>
            <a:solidFill>
              <a:srgbClr val="FFCCFF"/>
            </a:solidFill>
            <a:ln>
              <a:solidFill>
                <a:srgbClr val="FF6699"/>
              </a:solidFill>
            </a:ln>
            <a:scene3d>
              <a:camera prst="orthographicFront"/>
              <a:lightRig rig="threePt" dir="t"/>
            </a:scene3d>
            <a:sp3d>
              <a:bevelT w="508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2074" y="98163"/>
              <a:ext cx="6781800" cy="93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60" b="1" dirty="0" err="1">
                  <a:latin typeface="Arial" panose="020B0604020202020204" pitchFamily="34" charset="0"/>
                </a:rPr>
                <a:t>Hình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vuông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lớn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bằng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bao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nhiêu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hình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vuông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nhỏ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ghép</a:t>
              </a:r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r>
                <a:rPr lang="en-US" sz="3360" b="1" dirty="0" err="1">
                  <a:latin typeface="Arial" panose="020B0604020202020204" pitchFamily="34" charset="0"/>
                </a:rPr>
                <a:t>lại</a:t>
              </a:r>
              <a:r>
                <a:rPr lang="en-US" sz="3360" b="1" dirty="0">
                  <a:latin typeface="Arial" panose="020B0604020202020204" pitchFamily="34" charset="0"/>
                </a:rPr>
                <a:t>?</a:t>
              </a:r>
              <a:endParaRPr lang="vi-VN" sz="336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75266" y="3339104"/>
            <a:ext cx="438912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5280" b="1" dirty="0">
                <a:solidFill>
                  <a:srgbClr val="FF0000"/>
                </a:solidFill>
                <a:latin typeface="Arial" panose="020B0604020202020204" pitchFamily="34" charset="0"/>
              </a:rPr>
              <a:t>100dm²</a:t>
            </a:r>
          </a:p>
        </p:txBody>
      </p:sp>
      <p:cxnSp>
        <p:nvCxnSpPr>
          <p:cNvPr id="16385" name="Straight Connector 16384"/>
          <p:cNvCxnSpPr/>
          <p:nvPr/>
        </p:nvCxnSpPr>
        <p:spPr>
          <a:xfrm>
            <a:off x="3119453" y="1527727"/>
            <a:ext cx="0" cy="5182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7" name="Straight Connector 16386"/>
          <p:cNvCxnSpPr/>
          <p:nvPr/>
        </p:nvCxnSpPr>
        <p:spPr>
          <a:xfrm>
            <a:off x="3119453" y="6173023"/>
            <a:ext cx="0" cy="5478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429000" y="132349"/>
            <a:ext cx="5214329" cy="1307497"/>
            <a:chOff x="4255314" y="-2049488"/>
            <a:chExt cx="8601856" cy="1268314"/>
          </a:xfrm>
        </p:grpSpPr>
        <p:sp>
          <p:nvSpPr>
            <p:cNvPr id="33" name="Cloud 32"/>
            <p:cNvSpPr/>
            <p:nvPr/>
          </p:nvSpPr>
          <p:spPr>
            <a:xfrm>
              <a:off x="4255314" y="-1965078"/>
              <a:ext cx="8601856" cy="1183904"/>
            </a:xfrm>
            <a:prstGeom prst="cloud">
              <a:avLst/>
            </a:prstGeom>
            <a:solidFill>
              <a:srgbClr val="FFCCFF"/>
            </a:solidFill>
            <a:ln>
              <a:solidFill>
                <a:srgbClr val="FF6699"/>
              </a:solidFill>
            </a:ln>
            <a:scene3d>
              <a:camera prst="orthographicFront"/>
              <a:lightRig rig="threePt" dir="t"/>
            </a:scene3d>
            <a:sp3d>
              <a:bevelT w="508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97607" y="-2049488"/>
              <a:ext cx="6149383" cy="116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>
                  <a:latin typeface="Arial" panose="020B0604020202020204" pitchFamily="34" charset="0"/>
                </a:rPr>
                <a:t>1 </a:t>
              </a:r>
              <a:r>
                <a:rPr lang="en-US" altLang="vi-VN" sz="3840" b="1" dirty="0">
                  <a:latin typeface="Arial" panose="020B0604020202020204" pitchFamily="34" charset="0"/>
                </a:rPr>
                <a:t>m² </a:t>
              </a:r>
              <a:r>
                <a:rPr lang="en-US" sz="3840" b="1" dirty="0">
                  <a:latin typeface="Arial" panose="020B0604020202020204" pitchFamily="34" charset="0"/>
                </a:rPr>
                <a:t>= ? </a:t>
              </a:r>
              <a:r>
                <a:rPr lang="en-US" altLang="vi-VN" sz="3840" b="1" dirty="0">
                  <a:latin typeface="Arial" panose="020B0604020202020204" pitchFamily="34" charset="0"/>
                </a:rPr>
                <a:t>dm²</a:t>
              </a:r>
            </a:p>
            <a:p>
              <a:pPr algn="ctr"/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endParaRPr lang="vi-VN" sz="336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024159" y="2338053"/>
            <a:ext cx="626888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5280" b="1" dirty="0">
                <a:solidFill>
                  <a:srgbClr val="FF0000"/>
                </a:solidFill>
                <a:latin typeface="Arial" panose="020B0604020202020204" pitchFamily="34" charset="0"/>
              </a:rPr>
              <a:t>1 m² = 100 dm²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781769" y="132347"/>
            <a:ext cx="5214329" cy="1364718"/>
            <a:chOff x="970908" y="2219730"/>
            <a:chExt cx="8601856" cy="1351240"/>
          </a:xfrm>
        </p:grpSpPr>
        <p:sp>
          <p:nvSpPr>
            <p:cNvPr id="37" name="Cloud 36"/>
            <p:cNvSpPr/>
            <p:nvPr/>
          </p:nvSpPr>
          <p:spPr>
            <a:xfrm>
              <a:off x="970908" y="2219730"/>
              <a:ext cx="8601856" cy="1183904"/>
            </a:xfrm>
            <a:prstGeom prst="cloud">
              <a:avLst/>
            </a:prstGeom>
            <a:solidFill>
              <a:srgbClr val="FFCCFF"/>
            </a:solidFill>
            <a:ln>
              <a:solidFill>
                <a:srgbClr val="FF6699"/>
              </a:solidFill>
            </a:ln>
            <a:scene3d>
              <a:camera prst="orthographicFront"/>
              <a:lightRig rig="threePt" dir="t"/>
            </a:scene3d>
            <a:sp3d>
              <a:bevelT w="508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67077" y="2382496"/>
              <a:ext cx="6149383" cy="118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>
                  <a:latin typeface="Arial" panose="020B0604020202020204" pitchFamily="34" charset="0"/>
                </a:rPr>
                <a:t>1 </a:t>
              </a:r>
              <a:r>
                <a:rPr lang="en-US" altLang="vi-VN" sz="3840" b="1" dirty="0">
                  <a:latin typeface="Arial" panose="020B0604020202020204" pitchFamily="34" charset="0"/>
                </a:rPr>
                <a:t>m² </a:t>
              </a:r>
              <a:r>
                <a:rPr lang="en-US" sz="3840" b="1" dirty="0">
                  <a:latin typeface="Arial" panose="020B0604020202020204" pitchFamily="34" charset="0"/>
                </a:rPr>
                <a:t>= ? c</a:t>
              </a:r>
              <a:r>
                <a:rPr lang="en-US" altLang="vi-VN" sz="3840" b="1" dirty="0">
                  <a:latin typeface="Arial" panose="020B0604020202020204" pitchFamily="34" charset="0"/>
                </a:rPr>
                <a:t>m²</a:t>
              </a:r>
            </a:p>
            <a:p>
              <a:pPr algn="ctr"/>
              <a:r>
                <a:rPr lang="en-US" sz="3360" b="1" dirty="0">
                  <a:latin typeface="Arial" panose="020B0604020202020204" pitchFamily="34" charset="0"/>
                </a:rPr>
                <a:t> </a:t>
              </a:r>
              <a:endParaRPr lang="vi-VN" sz="336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84403" y="3070608"/>
            <a:ext cx="626888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5280" b="1" dirty="0">
                <a:solidFill>
                  <a:srgbClr val="FF0000"/>
                </a:solidFill>
                <a:latin typeface="Arial" panose="020B0604020202020204" pitchFamily="34" charset="0"/>
              </a:rPr>
              <a:t>1 dm² = 100 cm²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24160" y="4433759"/>
            <a:ext cx="626888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5280" b="1" dirty="0">
                <a:solidFill>
                  <a:srgbClr val="FF0000"/>
                </a:solidFill>
                <a:latin typeface="Arial" panose="020B0604020202020204" pitchFamily="34" charset="0"/>
              </a:rPr>
              <a:t>1 m² = 10 000 cm²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0" l="0" r="100000">
                        <a14:foregroundMark x1="39565" y1="37536" x2="50000" y2="47971"/>
                        <a14:foregroundMark x1="76812" y1="33333" x2="74058" y2="46232"/>
                        <a14:foregroundMark x1="63913" y1="42464" x2="70145" y2="44493"/>
                        <a14:foregroundMark x1="60725" y1="74783" x2="58406" y2="96377"/>
                        <a14:foregroundMark x1="44493" y1="66377" x2="61884" y2="78261"/>
                        <a14:foregroundMark x1="72899" y1="64058" x2="60145" y2="73043"/>
                        <a14:foregroundMark x1="53768" y1="92464" x2="52754" y2="95362"/>
                        <a14:foregroundMark x1="3768" y1="14928" x2="5507" y2="9420"/>
                        <a14:foregroundMark x1="13478" y1="10145" x2="12464" y2="20580"/>
                        <a14:foregroundMark x1="13188" y1="24348" x2="13478" y2="28551"/>
                        <a14:foregroundMark x1="21884" y1="4928" x2="23913" y2="725"/>
                        <a14:foregroundMark x1="28406" y1="3768" x2="28406" y2="7681"/>
                        <a14:foregroundMark x1="23913" y1="14638" x2="23913" y2="11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1" y="917368"/>
            <a:ext cx="3171520" cy="31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14 -0.17166 L 0.06181 -0.1716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6" grpId="0"/>
      <p:bldP spid="26" grpId="1"/>
      <p:bldP spid="31" grpId="0" build="allAtOnce"/>
      <p:bldP spid="35" grpId="0" build="allAtOnce"/>
      <p:bldP spid="39" grpId="0" build="allAtOnce"/>
      <p:bldP spid="40" grpId="0" build="allAtOnce"/>
    </p:bldLst>
  </p:timing>
</p:sld>
</file>

<file path=ppt/theme/theme1.xml><?xml version="1.0" encoding="utf-8"?>
<a:theme xmlns:a="http://schemas.openxmlformats.org/drawingml/2006/main" name="thuvienhoclieu.com-Tim mat 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thuvienhoclieu.com-Tim mat ma</Template>
  <TotalTime>0</TotalTime>
  <Words>727</Words>
  <Application>Microsoft Office PowerPoint</Application>
  <PresentationFormat>Widescreen</PresentationFormat>
  <Paragraphs>244</Paragraphs>
  <Slides>26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Montserrat</vt:lpstr>
      <vt:lpstr>HP001 4 hàng</vt:lpstr>
      <vt:lpstr>Open Sans Extrabold</vt:lpstr>
      <vt:lpstr>.VnTime</vt:lpstr>
      <vt:lpstr>Calibri Light</vt:lpstr>
      <vt:lpstr>Agency FB</vt:lpstr>
      <vt:lpstr>Times New Roman</vt:lpstr>
      <vt:lpstr>Wingdings</vt:lpstr>
      <vt:lpstr>Tahoma</vt:lpstr>
      <vt:lpstr>Calibri</vt:lpstr>
      <vt:lpstr>Cambria Math</vt:lpstr>
      <vt:lpstr>.VnTimeH</vt:lpstr>
      <vt:lpstr>Verdana</vt:lpstr>
      <vt:lpstr>Arial</vt:lpstr>
      <vt:lpstr>thuvienhoclieu.com-Tim mat ma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2021-08-13T05:18:43Z</dcterms:created>
  <dcterms:modified xsi:type="dcterms:W3CDTF">2022-11-16T21:46:31Z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13664556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